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8"/>
    <p:restoredTop sz="84286"/>
  </p:normalViewPr>
  <p:slideViewPr>
    <p:cSldViewPr snapToGrid="0">
      <p:cViewPr varScale="1">
        <p:scale>
          <a:sx n="148" d="100"/>
          <a:sy n="148" d="100"/>
        </p:scale>
        <p:origin x="20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2DE68B-1F50-BD49-9DF7-63F6C053113D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ED6F4E-2321-D848-A751-512A409B707C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41482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"Today, we're delving into a fascinating area of AI: teaching machines to learn and explore motor skills."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"We'll discuss a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Söhne"/>
              </a:rPr>
              <a:t>groundbreaking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 paper that introduces a novel approach using spacetime bounds."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D6F4E-2321-D848-A751-512A409B707C}" type="slidenum">
              <a:rPr lang="en-CH" smtClean="0"/>
              <a:t>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91414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"At its core, DRL involves teaching a machine to make decisions through trial and error, aiming for a specific goal."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"It combines deep learning (like neural networks) and reinforcement learning (where actions are rewarded)."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D6F4E-2321-D848-A751-512A409B707C}" type="slidenum">
              <a:rPr lang="en-CH" smtClean="0"/>
              <a:t>2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45709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"Motor skills in AI refer to the ability of robots or virtual agents to perform complex physical tasks.”</a:t>
            </a:r>
          </a:p>
          <a:p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"These skills are crucial for applications in robotics, gaming, and animation."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D6F4E-2321-D848-A751-512A409B707C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964516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"This paper introduces a new method for teaching AI agents motor skills using spacetime bounds."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"It addresses the challenge of learning from imperfect or varied motion data.”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Reference is only keyframes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D6F4E-2321-D848-A751-512A409B707C}" type="slidenum">
              <a:rPr lang="en-CH" smtClean="0"/>
              <a:t>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42403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Spacetime Bounds: Constraints in both space and time for guiding the learning process."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"COM (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Söhne"/>
              </a:rPr>
              <a:t>Center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 of Mass) Positions: Tracking the AI agent's balance and posture during movement."</a:t>
            </a:r>
          </a:p>
          <a:p>
            <a:br>
              <a:rPr lang="en-GB" dirty="0"/>
            </a:b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D6F4E-2321-D848-A751-512A409B707C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1980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study uses a combination of DRL and spacetime constraints."</a:t>
            </a:r>
          </a:p>
          <a:p>
            <a:r>
              <a:rPr lang="en-GB" dirty="0"/>
              <a:t>"The AI agent learns by comparing its actions to a set of predefined spacetime bounds.”</a:t>
            </a:r>
          </a:p>
          <a:p>
            <a:endParaRPr lang="en-GB" dirty="0"/>
          </a:p>
          <a:p>
            <a:r>
              <a:rPr lang="en-GB" dirty="0"/>
              <a:t>Figure: blue dots samples from 100 episodes of the learned policy // narrow around </a:t>
            </a:r>
            <a:r>
              <a:rPr lang="en-GB" dirty="0" err="1"/>
              <a:t>takeoff</a:t>
            </a:r>
            <a:r>
              <a:rPr lang="en-GB" dirty="0"/>
              <a:t> and wider on landing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Binary survival reward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Early termination using spacetime bounds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Rewards </a:t>
            </a:r>
            <a:r>
              <a:rPr lang="en-GB" dirty="0" err="1"/>
              <a:t>combinated</a:t>
            </a:r>
            <a:r>
              <a:rPr lang="en-GB" dirty="0"/>
              <a:t> with other rewards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Training takes between 30 minutes to 24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  <a:p>
            <a:endParaRPr lang="en-CH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D6F4E-2321-D848-A751-512A409B707C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06368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N_s = training samples needed for character to be able to perform tasks for 20 seconds without falling</a:t>
            </a:r>
          </a:p>
          <a:p>
            <a:endParaRPr lang="en-CH" dirty="0"/>
          </a:p>
          <a:p>
            <a:r>
              <a:rPr lang="en-CH" dirty="0"/>
              <a:t>T_cycle(s) 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indicating how long it takes for the character to complete one full repetition of the motion. For example, a walk might have a cycle time of 1.26 seconds, meaning it takes that long for the character to complete one full walking cycle</a:t>
            </a:r>
          </a:p>
          <a:p>
            <a:endParaRPr lang="en-GB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GB" b="0" i="0" dirty="0" err="1">
                <a:solidFill>
                  <a:srgbClr val="D1D5DB"/>
                </a:solidFill>
                <a:effectLst/>
                <a:latin typeface="Söhne"/>
              </a:rPr>
              <a:t>DeepMimic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 aims to train physics-based character models to perform complex, human-like motions with high fidelity. This is achieved by imitating real-world human motion data</a:t>
            </a:r>
          </a:p>
          <a:p>
            <a:endParaRPr lang="en-GB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D6F4E-2321-D848-A751-512A409B707C}" type="slidenum">
              <a:rPr lang="en-CH" smtClean="0"/>
              <a:t>7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72476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D6F4E-2321-D848-A751-512A409B707C}" type="slidenum">
              <a:rPr lang="en-CH" smtClean="0"/>
              <a:t>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146548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Tight bounds: good quality reference, when need to reproduce reference</a:t>
            </a:r>
          </a:p>
          <a:p>
            <a:r>
              <a:rPr lang="en-CH" dirty="0"/>
              <a:t>Loose bounds: bad reference, explore different styles</a:t>
            </a:r>
          </a:p>
          <a:p>
            <a:r>
              <a:rPr lang="en-CH" dirty="0"/>
              <a:t>Not matter: for gymnastic backflip because highly constrained</a:t>
            </a:r>
          </a:p>
          <a:p>
            <a:endParaRPr lang="en-CH" dirty="0"/>
          </a:p>
          <a:p>
            <a:r>
              <a:rPr lang="en-CH" dirty="0"/>
              <a:t>Put early termination techniques such as undesired body ground contacts.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D6F4E-2321-D848-A751-512A409B707C}" type="slidenum">
              <a:rPr lang="en-CH" smtClean="0"/>
              <a:t>9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94829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3EE4E-1569-0CBC-8AAD-E0E12CC3D5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207915-3601-A56F-45E3-9BE046E034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6196CF-3346-87B4-0F95-180B42BC2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FCA4D-A3DD-1F43-4D6D-BF75AF89A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B1180-F22B-D665-DEE1-AE256F26B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18063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0EE69-023A-33B4-F1B2-11F30C70D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6BFFB-A63D-19A5-6F3C-B56BD7D2E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89ECD-39C8-1EDD-BF95-F8847FCF3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67682-3E11-A977-28CB-1C58BB5D8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F4038-213A-F698-5B1F-8520BD42F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74056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25316B-042C-C01F-06AB-A0D7466700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C5826B-732F-D13C-3D51-B0386617D0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4B671-E510-31A2-EC6A-723553624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05B94-F13D-7C47-F372-0EE402684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142EAF-11A3-102D-A2F9-F52A47819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38767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7B788-CA75-19E6-BC2E-E4900DA45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B12D3-510E-230E-48C1-DC13CCF5A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E83FB-3A23-B18F-1D38-5B9A4F6C7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072E0-4B01-C80D-AFDB-6F4D98E87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56D1B-F739-6CF5-5275-BFA2C0562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67061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060DC-F26C-DEB8-6395-126B2BF8E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B52A93-DCB6-B686-22D2-EA65838D0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F5E3C-9D98-B103-DCA1-44B5146BD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8C269-2801-9CFD-A5FD-6CDB3B983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09D62-6C08-2CCE-5BB4-681BB8855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19787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18B65-4ADB-53AE-F162-7A7646223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315D6-4BA9-4B63-85C5-6693A51361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6E508D-3697-2AF0-55DE-9029F71E8B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FD13A-015D-F8C8-3985-442258297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6F599-F121-A2CC-6E92-8F8354E0E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54352F-13B0-D349-8DB4-734F55159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98009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33E97-9612-F462-3CC4-34A03AF5B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62FCE-9416-C5E2-FB62-60EB9D17F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81A7CE-9FA9-4378-D3D6-3EC8DC147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B16DE8-C0C7-6FC4-4BC8-D36E41439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2EDB84-E453-61A4-9017-CE4B19A966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59C9C8-3601-BA5B-2CB0-1DB15BB3D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02A36A-0681-D55D-9781-E9007E206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F7157-BB76-25EE-2E70-155B5862E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04930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D588D-8C87-72B0-90AF-4DB4AB99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9ED939-0C60-5A12-AAF9-4998182C3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D3FA25-E5F8-9F38-4924-898AC6316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A9D698-5F12-CECA-16EE-BCB04631F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03029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5A7ACB-7F7A-A926-F9E4-9D9655D33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9D3817-CF30-B95B-D886-50AF72118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A86D6-2AFF-4F6B-0834-EC60CBDD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69912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3BE8D-05CD-FDC1-AB64-3A981E8D8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10FC6-5EC2-9692-DC6B-56F35EC7A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AC8A62-8FCF-2783-4C64-86C412F94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7310D3-5228-5152-4522-0620D7ADC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FF72F-D0A6-9834-7FF5-5817EB856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19C13-335D-6A14-C1D7-D7660E61E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63553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29817-8008-747A-476C-4B912FD96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A8E578-5629-9DF8-4C89-5FDDB9F45F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8331C1-705C-9310-58A7-03B27A7B0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B8D97-BD7B-7078-9D3D-3E4AE45DF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1FB85C-EE1E-71E1-0B10-E6361E6B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42724-62B7-206A-E492-EA3F54417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49822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53E3A0-8C37-C502-9727-55DFB46F0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63007C-7310-1AFF-9893-8A08A010A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23200-7AE2-69FD-CF8B-643F731098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575FF-90D7-1649-ACF1-BB2C678E200A}" type="datetimeFigureOut">
              <a:rPr lang="en-CH" smtClean="0"/>
              <a:t>17.12.2023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9CE81-AB3C-BE0C-6174-51275146D9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F64B4-49DC-9465-ADDB-92965CCD49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53A75-5C01-514C-8869-2DB1180AD3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17371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llage of different colored figures&#10;&#10;Description automatically generated">
            <a:extLst>
              <a:ext uri="{FF2B5EF4-FFF2-40B4-BE49-F238E27FC236}">
                <a16:creationId xmlns:a16="http://schemas.microsoft.com/office/drawing/2014/main" id="{DEE2ED32-2F8F-5CD3-EF3B-EC2954118F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18" r="9091" b="1567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2D55C2-A2EB-E836-F434-FDE598622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GB" sz="4400">
                <a:solidFill>
                  <a:schemeClr val="bg1"/>
                </a:solidFill>
              </a:rPr>
              <a:t>Learning and Exploring Motor Skills with Spacetime Bounds</a:t>
            </a:r>
            <a:br>
              <a:rPr lang="en-GB" sz="4400">
                <a:solidFill>
                  <a:schemeClr val="bg1"/>
                </a:solidFill>
              </a:rPr>
            </a:br>
            <a:r>
              <a:rPr lang="en-CH" sz="2700">
                <a:solidFill>
                  <a:schemeClr val="bg1"/>
                </a:solidFill>
              </a:rPr>
              <a:t>(2021)</a:t>
            </a:r>
            <a:endParaRPr lang="en-CH" sz="2700" dirty="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0087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A938D-7F49-401D-27BD-9609A3947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1"/>
            <a:ext cx="10909640" cy="18326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 &amp; Answers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CDA52-DD40-09BD-1B84-61DCBCC56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2419141"/>
            <a:ext cx="10909643" cy="552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Thank you for your attention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4CFDFB37-4BC7-42C6-915D-A6609139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234391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BB6199CA-5DD4-9696-082C-65F443808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3044" y="3124200"/>
            <a:ext cx="3102864" cy="310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11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8293A-D04A-0F8C-B841-A9C268F28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/>
              <a:t>Understanding Deep Reinforcement Learning</a:t>
            </a:r>
          </a:p>
        </p:txBody>
      </p:sp>
      <p:pic>
        <p:nvPicPr>
          <p:cNvPr id="7" name="Picture 6" descr="A diagram of a network&#10;&#10;Description automatically generated">
            <a:extLst>
              <a:ext uri="{FF2B5EF4-FFF2-40B4-BE49-F238E27FC236}">
                <a16:creationId xmlns:a16="http://schemas.microsoft.com/office/drawing/2014/main" id="{5184CA52-B329-E9D6-19C6-B3BE28604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34" y="3108220"/>
            <a:ext cx="5828261" cy="3045265"/>
          </a:xfrm>
          <a:prstGeom prst="rect">
            <a:avLst/>
          </a:prstGeom>
        </p:spPr>
      </p:pic>
      <p:pic>
        <p:nvPicPr>
          <p:cNvPr id="5" name="Content Placeholder 4" descr="A diagram of a business process&#10;&#10;Description automatically generated">
            <a:extLst>
              <a:ext uri="{FF2B5EF4-FFF2-40B4-BE49-F238E27FC236}">
                <a16:creationId xmlns:a16="http://schemas.microsoft.com/office/drawing/2014/main" id="{9EF5397B-19FA-DC0F-D4E7-31D7E78C58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182505" y="3115505"/>
            <a:ext cx="5828261" cy="303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81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A51D7E-10AB-FA2C-BBB6-A29C3373A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Role of Motor Skills in AI and Robotics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FFC60E-0B93-A832-2671-CC16953CBBC8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Perform complex physical tasks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Applications in robotics, gaming, animations</a:t>
            </a:r>
          </a:p>
        </p:txBody>
      </p:sp>
      <p:pic>
        <p:nvPicPr>
          <p:cNvPr id="5" name="Content Placeholder 4" descr="A collage of different poses of a person&#10;&#10;Description automatically generated">
            <a:extLst>
              <a:ext uri="{FF2B5EF4-FFF2-40B4-BE49-F238E27FC236}">
                <a16:creationId xmlns:a16="http://schemas.microsoft.com/office/drawing/2014/main" id="{263C14F7-AD89-D302-4397-13B3D4A14D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54296" y="650253"/>
            <a:ext cx="6903720" cy="555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607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B721F8-7566-098B-07B2-4ADC87127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latin typeface="+mj-lt"/>
                <a:ea typeface="+mj-ea"/>
                <a:cs typeface="+mj-cs"/>
              </a:rPr>
              <a:t>Objective of the Paper</a:t>
            </a:r>
          </a:p>
        </p:txBody>
      </p:sp>
      <p:sp>
        <p:nvSpPr>
          <p:cNvPr id="2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DF58C-7BCA-39C8-A167-7B14B035D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kern="1200" dirty="0">
                <a:latin typeface="+mn-lt"/>
                <a:ea typeface="+mn-ea"/>
                <a:cs typeface="+mn-cs"/>
              </a:rPr>
              <a:t>Introduces a new method for teaching motor skills using spacetime bounds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613B22-5901-1E19-22A4-EE6CEF558A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07" r="1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35635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5899EC-7038-0470-90D3-DAA6D9F50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Concepts: Spacetime Bounds &amp;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Positions</a:t>
            </a:r>
          </a:p>
        </p:txBody>
      </p:sp>
      <p:pic>
        <p:nvPicPr>
          <p:cNvPr id="9" name="Content Placeholder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5E3EB81-9E28-D907-B71F-A7B047598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693" y="1845426"/>
            <a:ext cx="9889561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3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44DEA4-F3D7-F699-DEC6-F3742F261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Approach and Methodology</a:t>
            </a: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8F2628-2B9C-FBBB-39DF-75D8B5862865}"/>
              </a:ext>
            </a:extLst>
          </p:cNvPr>
          <p:cNvSpPr txBox="1"/>
          <p:nvPr/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/>
              <a:t>Model weight: 45kg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H" sz="2200" dirty="0"/>
              <a:t>15 internal joints with 34 Degrees of Freedom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Total reward = binary survival reward * other rewards</a:t>
            </a:r>
            <a:endParaRPr lang="en-CH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H" sz="2200" dirty="0"/>
              <a:t>Training takes 30 min to 24 hours</a:t>
            </a:r>
          </a:p>
        </p:txBody>
      </p:sp>
      <p:pic>
        <p:nvPicPr>
          <p:cNvPr id="5" name="Content Placeholder 4" descr="A graph of a wave&#10;&#10;Description automatically generated with medium confidence">
            <a:extLst>
              <a:ext uri="{FF2B5EF4-FFF2-40B4-BE49-F238E27FC236}">
                <a16:creationId xmlns:a16="http://schemas.microsoft.com/office/drawing/2014/main" id="{1BBEB81F-1FAD-8C99-5FAD-11E8B1742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36" y="2455506"/>
            <a:ext cx="10917936" cy="363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1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F93FB1-C1CA-58AB-F1AF-E6CCB57FC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GB" sz="5400" dirty="0"/>
              <a:t>Results of the Study</a:t>
            </a:r>
            <a:endParaRPr lang="en-CH" sz="5400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4B3F8-5260-9D74-DB07-A9505DE97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758184"/>
          </a:xfrm>
        </p:spPr>
        <p:txBody>
          <a:bodyPr anchor="t">
            <a:normAutofit/>
          </a:bodyPr>
          <a:lstStyle/>
          <a:p>
            <a:r>
              <a:rPr lang="en-GB" sz="2200" dirty="0"/>
              <a:t>Improved efficiency in learning complex motor skills, i.e. 360° jump turn in a break dance</a:t>
            </a:r>
          </a:p>
          <a:p>
            <a:r>
              <a:rPr lang="en-GB" sz="2200" dirty="0"/>
              <a:t>Effective for dynamic movements, like cartwheels, due to better handling of spacetime constraints</a:t>
            </a:r>
          </a:p>
          <a:p>
            <a:r>
              <a:rPr lang="en-GB" sz="2200" dirty="0"/>
              <a:t>Effective for style exploration</a:t>
            </a:r>
          </a:p>
          <a:p>
            <a:endParaRPr lang="en-CH" sz="2200" dirty="0"/>
          </a:p>
        </p:txBody>
      </p:sp>
      <p:pic>
        <p:nvPicPr>
          <p:cNvPr id="5" name="Picture 4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1EEFF985-509A-7FF2-E492-F68A2AF1C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918812"/>
            <a:ext cx="6903720" cy="302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924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096ED4-3A4F-6FA2-A7D7-214DF7D75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of the Study</a:t>
            </a:r>
          </a:p>
        </p:txBody>
      </p:sp>
      <p:pic>
        <p:nvPicPr>
          <p:cNvPr id="4" name="Content Placeholder 3" descr="A collage of a cartoon character&#10;&#10;Description automatically generated">
            <a:extLst>
              <a:ext uri="{FF2B5EF4-FFF2-40B4-BE49-F238E27FC236}">
                <a16:creationId xmlns:a16="http://schemas.microsoft.com/office/drawing/2014/main" id="{B8BBA2DE-9E8A-BA5C-3512-46781210A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3672" y="3135085"/>
            <a:ext cx="11826468" cy="239485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7512C-02D3-7184-6E49-B7217D9BA91E}"/>
              </a:ext>
            </a:extLst>
          </p:cNvPr>
          <p:cNvSpPr txBox="1">
            <a:spLocks/>
          </p:cNvSpPr>
          <p:nvPr/>
        </p:nvSpPr>
        <p:spPr>
          <a:xfrm>
            <a:off x="707957" y="5453519"/>
            <a:ext cx="10909643" cy="5526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Reference            bound reward         bound + imitation   imitation               </a:t>
            </a:r>
            <a:r>
              <a:rPr lang="en-US" sz="2400" dirty="0" err="1"/>
              <a:t>DeepMimic</a:t>
            </a:r>
            <a:endParaRPr lang="en-US" sz="24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7346DE8-5BBB-D67C-8B7C-6E751FDDC307}"/>
              </a:ext>
            </a:extLst>
          </p:cNvPr>
          <p:cNvSpPr txBox="1">
            <a:spLocks/>
          </p:cNvSpPr>
          <p:nvPr/>
        </p:nvSpPr>
        <p:spPr>
          <a:xfrm>
            <a:off x="203671" y="1737360"/>
            <a:ext cx="11784657" cy="13977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H" sz="2200" dirty="0"/>
          </a:p>
        </p:txBody>
      </p:sp>
    </p:spTree>
    <p:extLst>
      <p:ext uri="{BB962C8B-B14F-4D97-AF65-F5344CB8AC3E}">
        <p14:creationId xmlns:p14="http://schemas.microsoft.com/office/powerpoint/2010/main" val="1300168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00D2F3-96B7-4FEC-F2F3-2153CD875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tx1">
                    <a:lumMod val="85000"/>
                    <a:lumOff val="15000"/>
                  </a:schemeClr>
                </a:solidFill>
              </a:rPr>
              <a:t>Concluding Thoughts</a:t>
            </a:r>
            <a:endParaRPr lang="en-CH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DEF5C-352C-55B2-A0FB-434D7FEC9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5"/>
            <a:ext cx="8276026" cy="3320031"/>
          </a:xfrm>
        </p:spPr>
        <p:txBody>
          <a:bodyPr anchor="ctr">
            <a:normAutofit/>
          </a:bodyPr>
          <a:lstStyle/>
          <a:p>
            <a:r>
              <a:rPr lang="en-CH" sz="2000">
                <a:solidFill>
                  <a:schemeClr val="tx1">
                    <a:lumMod val="85000"/>
                    <a:lumOff val="15000"/>
                  </a:schemeClr>
                </a:solidFill>
              </a:rPr>
              <a:t>Robust motor skill learning without any imitation or handcrafted rewards</a:t>
            </a:r>
          </a:p>
          <a:p>
            <a:r>
              <a:rPr lang="en-CH" sz="2000">
                <a:solidFill>
                  <a:schemeClr val="tx1">
                    <a:lumMod val="85000"/>
                    <a:lumOff val="15000"/>
                  </a:schemeClr>
                </a:solidFill>
              </a:rPr>
              <a:t>Good for low quality reference motions</a:t>
            </a:r>
          </a:p>
          <a:p>
            <a:r>
              <a:rPr lang="en-CH" sz="2000">
                <a:solidFill>
                  <a:schemeClr val="tx1">
                    <a:lumMod val="85000"/>
                    <a:lumOff val="15000"/>
                  </a:schemeClr>
                </a:solidFill>
              </a:rPr>
              <a:t>Impose constraint on the training process</a:t>
            </a:r>
          </a:p>
          <a:p>
            <a:r>
              <a:rPr lang="en-CH" sz="2000">
                <a:solidFill>
                  <a:schemeClr val="tx1">
                    <a:lumMod val="85000"/>
                    <a:lumOff val="15000"/>
                  </a:schemeClr>
                </a:solidFill>
              </a:rPr>
              <a:t>Can be easily combined with style exploration, imitation reward, …</a:t>
            </a:r>
          </a:p>
          <a:p>
            <a:r>
              <a:rPr lang="en-CH" sz="2000">
                <a:solidFill>
                  <a:schemeClr val="tx1">
                    <a:lumMod val="85000"/>
                    <a:lumOff val="15000"/>
                  </a:schemeClr>
                </a:solidFill>
              </a:rPr>
              <a:t>Minimal tuning</a:t>
            </a:r>
          </a:p>
          <a:p>
            <a:endParaRPr lang="en-CH" sz="20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54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591</Words>
  <Application>Microsoft Macintosh PowerPoint</Application>
  <PresentationFormat>Widescreen</PresentationFormat>
  <Paragraphs>72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Söhne</vt:lpstr>
      <vt:lpstr>Office Theme</vt:lpstr>
      <vt:lpstr>Learning and Exploring Motor Skills with Spacetime Bounds (2021)</vt:lpstr>
      <vt:lpstr>Understanding Deep Reinforcement Learning</vt:lpstr>
      <vt:lpstr>The Role of Motor Skills in AI and Robotics</vt:lpstr>
      <vt:lpstr>Objective of the Paper</vt:lpstr>
      <vt:lpstr>Key Concepts: Spacetime Bounds &amp; CoM Positions</vt:lpstr>
      <vt:lpstr>Approach and Methodology</vt:lpstr>
      <vt:lpstr>Results of the Study</vt:lpstr>
      <vt:lpstr>Results of the Study</vt:lpstr>
      <vt:lpstr>Concluding Thoughts</vt:lpstr>
      <vt:lpstr>Questions &amp; Answers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and Exploring Motor Skills with Spacetime Bounds</dc:title>
  <dc:creator>Defilla Jon, GHR-POD-NEX-35</dc:creator>
  <cp:lastModifiedBy>Defilla Jon, GHR-POD-NEX-35</cp:lastModifiedBy>
  <cp:revision>5</cp:revision>
  <dcterms:created xsi:type="dcterms:W3CDTF">2023-12-04T15:09:09Z</dcterms:created>
  <dcterms:modified xsi:type="dcterms:W3CDTF">2023-12-17T13:08:54Z</dcterms:modified>
</cp:coreProperties>
</file>

<file path=docProps/thumbnail.jpeg>
</file>